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Arial" charset="0"/>
        <a:ea typeface="+mn-ea"/>
        <a:cs typeface="+mn-cs"/>
      </a:defRPr>
    </a:lvl1pPr>
    <a:lvl2pPr marL="457200" algn="l" rtl="0" eaLnBrk="0" fontAlgn="base" hangingPunct="0">
      <a:spcBef>
        <a:spcPct val="0"/>
      </a:spcBef>
      <a:spcAft>
        <a:spcPct val="0"/>
      </a:spcAft>
      <a:defRPr kern="1200">
        <a:solidFill>
          <a:schemeClr val="tx1"/>
        </a:solidFill>
        <a:latin typeface="Arial" charset="0"/>
        <a:ea typeface="+mn-ea"/>
        <a:cs typeface="+mn-cs"/>
      </a:defRPr>
    </a:lvl2pPr>
    <a:lvl3pPr marL="914400" algn="l" rtl="0" eaLnBrk="0" fontAlgn="base" hangingPunct="0">
      <a:spcBef>
        <a:spcPct val="0"/>
      </a:spcBef>
      <a:spcAft>
        <a:spcPct val="0"/>
      </a:spcAft>
      <a:defRPr kern="1200">
        <a:solidFill>
          <a:schemeClr val="tx1"/>
        </a:solidFill>
        <a:latin typeface="Arial" charset="0"/>
        <a:ea typeface="+mn-ea"/>
        <a:cs typeface="+mn-cs"/>
      </a:defRPr>
    </a:lvl3pPr>
    <a:lvl4pPr marL="1371600" algn="l" rtl="0" eaLnBrk="0" fontAlgn="base" hangingPunct="0">
      <a:spcBef>
        <a:spcPct val="0"/>
      </a:spcBef>
      <a:spcAft>
        <a:spcPct val="0"/>
      </a:spcAft>
      <a:defRPr kern="1200">
        <a:solidFill>
          <a:schemeClr val="tx1"/>
        </a:solidFill>
        <a:latin typeface="Arial" charset="0"/>
        <a:ea typeface="+mn-ea"/>
        <a:cs typeface="+mn-cs"/>
      </a:defRPr>
    </a:lvl4pPr>
    <a:lvl5pPr marL="1828800" algn="l" rtl="0" eaLnBrk="0" fontAlgn="base" hangingPunct="0">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75" d="100"/>
          <a:sy n="75" d="100"/>
        </p:scale>
        <p:origin x="-1666" y="-56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A8487904-B003-4177-8C49-314E3B980075}"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817A15EF-838E-4708-B405-34215133D44B}"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C423C18A-87B7-4B6A-94C0-944BCD9B75D7}" type="slidenum">
              <a:rPr lang="en-US"/>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ro-RO"/>
          </a:p>
        </p:txBody>
      </p:sp>
      <p:sp>
        <p:nvSpPr>
          <p:cNvPr id="3" name="Text Placeholder 2"/>
          <p:cNvSpPr>
            <a:spLocks noGrp="1"/>
          </p:cNvSpPr>
          <p:nvPr>
            <p:ph type="body"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092B1D9E-8A34-48A1-BDC6-715E236BF733}"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9EA7C6E6-66FA-43CC-B032-E47BC5FD5E86}"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52E19E72-76CB-42CF-A4ED-84BEA2D38B34}"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5C67EF16-E292-4DBD-8727-4E7AF9D52E70}"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7" name="Rectangle 4"/>
          <p:cNvSpPr>
            <a:spLocks noGrp="1" noChangeArrowheads="1"/>
          </p:cNvSpPr>
          <p:nvPr>
            <p:ph type="dt" sz="half" idx="10"/>
          </p:nvPr>
        </p:nvSpPr>
        <p:spPr>
          <a:ln/>
        </p:spPr>
        <p:txBody>
          <a:bodyPr/>
          <a:lstStyle>
            <a:lvl1pPr>
              <a:defRPr/>
            </a:lvl1pPr>
          </a:lstStyle>
          <a:p>
            <a:endParaRPr lang="en-GB"/>
          </a:p>
        </p:txBody>
      </p:sp>
      <p:sp>
        <p:nvSpPr>
          <p:cNvPr id="8" name="Rectangle 5"/>
          <p:cNvSpPr>
            <a:spLocks noGrp="1" noChangeArrowheads="1"/>
          </p:cNvSpPr>
          <p:nvPr>
            <p:ph type="ftr" sz="quarter" idx="11"/>
          </p:nvPr>
        </p:nvSpPr>
        <p:spPr>
          <a:ln/>
        </p:spPr>
        <p:txBody>
          <a:bodyPr/>
          <a:lstStyle>
            <a:lvl1pPr>
              <a:defRPr/>
            </a:lvl1pPr>
          </a:lstStyle>
          <a:p>
            <a:endParaRPr lang="en-GB"/>
          </a:p>
        </p:txBody>
      </p:sp>
      <p:sp>
        <p:nvSpPr>
          <p:cNvPr id="9" name="Rectangle 6"/>
          <p:cNvSpPr>
            <a:spLocks noGrp="1" noChangeArrowheads="1"/>
          </p:cNvSpPr>
          <p:nvPr>
            <p:ph type="sldNum" sz="quarter" idx="12"/>
          </p:nvPr>
        </p:nvSpPr>
        <p:spPr>
          <a:ln/>
        </p:spPr>
        <p:txBody>
          <a:bodyPr/>
          <a:lstStyle>
            <a:lvl1pPr>
              <a:defRPr/>
            </a:lvl1pPr>
          </a:lstStyle>
          <a:p>
            <a:fld id="{E8CD8CAC-5960-421D-BC30-A758BFB488CA}"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ro-RO"/>
          </a:p>
        </p:txBody>
      </p:sp>
      <p:sp>
        <p:nvSpPr>
          <p:cNvPr id="3" name="Rectangle 4"/>
          <p:cNvSpPr>
            <a:spLocks noGrp="1" noChangeArrowheads="1"/>
          </p:cNvSpPr>
          <p:nvPr>
            <p:ph type="dt" sz="half" idx="10"/>
          </p:nvPr>
        </p:nvSpPr>
        <p:spPr>
          <a:ln/>
        </p:spPr>
        <p:txBody>
          <a:bodyPr/>
          <a:lstStyle>
            <a:lvl1pPr>
              <a:defRPr/>
            </a:lvl1pPr>
          </a:lstStyle>
          <a:p>
            <a:endParaRPr lang="en-GB"/>
          </a:p>
        </p:txBody>
      </p:sp>
      <p:sp>
        <p:nvSpPr>
          <p:cNvPr id="4" name="Rectangle 5"/>
          <p:cNvSpPr>
            <a:spLocks noGrp="1" noChangeArrowheads="1"/>
          </p:cNvSpPr>
          <p:nvPr>
            <p:ph type="ftr" sz="quarter" idx="11"/>
          </p:nvPr>
        </p:nvSpPr>
        <p:spPr>
          <a:ln/>
        </p:spPr>
        <p:txBody>
          <a:bodyPr/>
          <a:lstStyle>
            <a:lvl1pPr>
              <a:defRPr/>
            </a:lvl1pPr>
          </a:lstStyle>
          <a:p>
            <a:endParaRPr lang="en-GB"/>
          </a:p>
        </p:txBody>
      </p:sp>
      <p:sp>
        <p:nvSpPr>
          <p:cNvPr id="5" name="Rectangle 6"/>
          <p:cNvSpPr>
            <a:spLocks noGrp="1" noChangeArrowheads="1"/>
          </p:cNvSpPr>
          <p:nvPr>
            <p:ph type="sldNum" sz="quarter" idx="12"/>
          </p:nvPr>
        </p:nvSpPr>
        <p:spPr>
          <a:ln/>
        </p:spPr>
        <p:txBody>
          <a:bodyPr/>
          <a:lstStyle>
            <a:lvl1pPr>
              <a:defRPr/>
            </a:lvl1pPr>
          </a:lstStyle>
          <a:p>
            <a:fld id="{0D893100-CF39-4B49-8841-B81D8E3DD981}"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endParaRPr lang="en-GB"/>
          </a:p>
        </p:txBody>
      </p:sp>
      <p:sp>
        <p:nvSpPr>
          <p:cNvPr id="3" name="Rectangle 5"/>
          <p:cNvSpPr>
            <a:spLocks noGrp="1" noChangeArrowheads="1"/>
          </p:cNvSpPr>
          <p:nvPr>
            <p:ph type="ftr" sz="quarter" idx="11"/>
          </p:nvPr>
        </p:nvSpPr>
        <p:spPr>
          <a:ln/>
        </p:spPr>
        <p:txBody>
          <a:bodyPr/>
          <a:lstStyle>
            <a:lvl1pPr>
              <a:defRPr/>
            </a:lvl1pPr>
          </a:lstStyle>
          <a:p>
            <a:endParaRPr lang="en-GB"/>
          </a:p>
        </p:txBody>
      </p:sp>
      <p:sp>
        <p:nvSpPr>
          <p:cNvPr id="4" name="Rectangle 6"/>
          <p:cNvSpPr>
            <a:spLocks noGrp="1" noChangeArrowheads="1"/>
          </p:cNvSpPr>
          <p:nvPr>
            <p:ph type="sldNum" sz="quarter" idx="12"/>
          </p:nvPr>
        </p:nvSpPr>
        <p:spPr>
          <a:ln/>
        </p:spPr>
        <p:txBody>
          <a:bodyPr/>
          <a:lstStyle>
            <a:lvl1pPr>
              <a:defRPr/>
            </a:lvl1pPr>
          </a:lstStyle>
          <a:p>
            <a:fld id="{179CC02E-6BC2-49B0-A01B-6ACDF29FDFDD}"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75FA5077-DF82-4666-8876-5BD565A59653}"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29CCCEC1-D821-4D6C-B8AC-2EA060A74928}"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400"/>
            </a:lvl1pPr>
          </a:lstStyle>
          <a:p>
            <a:endParaRPr lang="en-GB"/>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400"/>
            </a:lvl1pPr>
          </a:lstStyle>
          <a:p>
            <a:endParaRPr lang="en-GB"/>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a:lvl1pPr>
          </a:lstStyle>
          <a:p>
            <a:fld id="{D25D5EC0-33A9-4B40-9CFF-AFB968F7CB01}"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a:xfrm>
            <a:off x="685800" y="2130425"/>
            <a:ext cx="7772400" cy="917575"/>
          </a:xfrm>
        </p:spPr>
        <p:txBody>
          <a:bodyPr/>
          <a:lstStyle/>
          <a:p>
            <a:pPr eaLnBrk="1" hangingPunct="1"/>
            <a:r>
              <a:rPr lang="ro-RO" sz="1400" b="1" smtClean="0"/>
              <a:t>MECANICA   NEWTONIANĂ</a:t>
            </a:r>
            <a:r>
              <a:rPr lang="ro-RO" sz="1400" smtClean="0"/>
              <a:t/>
            </a:r>
            <a:br>
              <a:rPr lang="ro-RO" sz="1400" smtClean="0"/>
            </a:br>
            <a:endParaRPr lang="en-US" sz="1400" b="1" smtClean="0"/>
          </a:p>
        </p:txBody>
      </p:sp>
      <p:sp>
        <p:nvSpPr>
          <p:cNvPr id="2051" name="Rectangle 3"/>
          <p:cNvSpPr>
            <a:spLocks noGrp="1" noChangeArrowheads="1"/>
          </p:cNvSpPr>
          <p:nvPr>
            <p:ph type="subTitle" idx="1"/>
          </p:nvPr>
        </p:nvSpPr>
        <p:spPr>
          <a:xfrm>
            <a:off x="838200" y="3886200"/>
            <a:ext cx="7772400" cy="1752600"/>
          </a:xfrm>
        </p:spPr>
        <p:txBody>
          <a:bodyPr/>
          <a:lstStyle/>
          <a:p>
            <a:pPr eaLnBrk="1" hangingPunct="1"/>
            <a:r>
              <a:rPr lang="ro-RO" sz="1000" smtClean="0">
                <a:solidFill>
                  <a:srgbClr val="000000"/>
                </a:solidFill>
                <a:ea typeface="Times New Roman" pitchFamily="18" charset="0"/>
                <a:cs typeface="Arial" charset="0"/>
              </a:rPr>
              <a:t>(Adaptat după </a:t>
            </a:r>
            <a:r>
              <a:rPr lang="ro-RO" sz="1000" i="1" smtClean="0">
                <a:solidFill>
                  <a:srgbClr val="000000"/>
                </a:solidFill>
                <a:ea typeface="Times New Roman" pitchFamily="18" charset="0"/>
                <a:cs typeface="Arial" charset="0"/>
              </a:rPr>
              <a:t>Manualul de Fizică, clasa a IX-a</a:t>
            </a:r>
            <a:r>
              <a:rPr lang="ro-RO" sz="1000" smtClean="0">
                <a:solidFill>
                  <a:srgbClr val="000000"/>
                </a:solidFill>
                <a:ea typeface="Times New Roman" pitchFamily="18" charset="0"/>
                <a:cs typeface="Arial" charset="0"/>
              </a:rPr>
              <a:t>, Mircea Nistor, Mircea Rusu)</a:t>
            </a:r>
            <a:r>
              <a:rPr lang="en-GB" sz="1000" smtClean="0">
                <a:ea typeface="Times New Roman" pitchFamily="18" charset="0"/>
                <a:cs typeface="Arial" charset="0"/>
              </a:rPr>
              <a:t> </a:t>
            </a:r>
            <a:r>
              <a:rPr lang="ro-RO" sz="1000" i="1" smtClean="0">
                <a:ea typeface="Times New Roman" pitchFamily="18" charset="0"/>
                <a:cs typeface="Arial" charset="0"/>
              </a:rPr>
              <a:t>	</a:t>
            </a:r>
            <a:endParaRPr lang="en-US" sz="1000" i="1" smtClean="0">
              <a:ea typeface="Times New Roman" pitchFamily="18" charset="0"/>
              <a:cs typeface="Arial" charset="0"/>
            </a:endParaRPr>
          </a:p>
        </p:txBody>
      </p:sp>
      <p:sp>
        <p:nvSpPr>
          <p:cNvPr id="2052" name="Text Box 4"/>
          <p:cNvSpPr txBox="1">
            <a:spLocks noChangeArrowheads="1"/>
          </p:cNvSpPr>
          <p:nvPr/>
        </p:nvSpPr>
        <p:spPr bwMode="auto">
          <a:xfrm>
            <a:off x="457200" y="228600"/>
            <a:ext cx="8001000" cy="396875"/>
          </a:xfrm>
          <a:prstGeom prst="rect">
            <a:avLst/>
          </a:prstGeom>
          <a:noFill/>
          <a:ln w="9525">
            <a:noFill/>
            <a:miter lim="800000"/>
            <a:headEnd/>
            <a:tailEnd/>
          </a:ln>
        </p:spPr>
        <p:txBody>
          <a:bodyPr>
            <a:spAutoFit/>
          </a:bodyPr>
          <a:lstStyle/>
          <a:p>
            <a:pPr>
              <a:spcBef>
                <a:spcPct val="50000"/>
              </a:spcBef>
            </a:pPr>
            <a:r>
              <a:rPr lang="ro-RO" sz="1000" dirty="0" smtClean="0">
                <a:solidFill>
                  <a:schemeClr val="tx2"/>
                </a:solidFill>
              </a:rPr>
              <a:t>Examenul de </a:t>
            </a:r>
            <a:r>
              <a:rPr lang="ro-RO" sz="1000" dirty="0" smtClean="0">
                <a:solidFill>
                  <a:schemeClr val="tx2"/>
                </a:solidFill>
              </a:rPr>
              <a:t>bacalaureat 2012</a:t>
            </a:r>
            <a:r>
              <a:rPr lang="ro-RO" sz="1000" dirty="0">
                <a:solidFill>
                  <a:schemeClr val="tx2"/>
                </a:solidFill>
              </a:rPr>
              <a:t/>
            </a:r>
            <a:br>
              <a:rPr lang="ro-RO" sz="1000" dirty="0">
                <a:solidFill>
                  <a:schemeClr val="tx2"/>
                </a:solidFill>
              </a:rPr>
            </a:br>
            <a:r>
              <a:rPr lang="ro-RO" sz="1000" dirty="0">
                <a:solidFill>
                  <a:schemeClr val="tx2"/>
                </a:solidFill>
              </a:rPr>
              <a:t>Proba de evaluare a competenţelor digitale</a:t>
            </a:r>
            <a:r>
              <a:rPr lang="en-US" sz="1000" dirty="0">
                <a:solidFill>
                  <a:schemeClr val="tx2"/>
                </a:solidFill>
              </a:rPr>
              <a:t> – document de </a:t>
            </a:r>
            <a:r>
              <a:rPr lang="en-US" sz="1000" dirty="0" err="1">
                <a:solidFill>
                  <a:schemeClr val="tx2"/>
                </a:solidFill>
              </a:rPr>
              <a:t>lucru</a:t>
            </a:r>
            <a:endParaRPr lang="en-US" sz="1000" dirty="0">
              <a:solidFill>
                <a:schemeClr val="tx2"/>
              </a:solidFill>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p:cNvSpPr>
            <a:spLocks noGrp="1" noChangeArrowheads="1"/>
          </p:cNvSpPr>
          <p:nvPr>
            <p:ph type="title"/>
          </p:nvPr>
        </p:nvSpPr>
        <p:spPr>
          <a:xfrm>
            <a:off x="457200" y="274638"/>
            <a:ext cx="8229600" cy="792162"/>
          </a:xfrm>
        </p:spPr>
        <p:txBody>
          <a:bodyPr/>
          <a:lstStyle/>
          <a:p>
            <a:pPr algn="l" eaLnBrk="1" hangingPunct="1"/>
            <a:r>
              <a:rPr lang="ro-RO" sz="1000" dirty="0" smtClean="0"/>
              <a:t>Examenul de </a:t>
            </a:r>
            <a:r>
              <a:rPr lang="ro-RO" sz="1000" dirty="0" smtClean="0"/>
              <a:t>bacalaureat 2012</a:t>
            </a:r>
            <a:r>
              <a:rPr lang="ro-RO" sz="1000" dirty="0" smtClean="0"/>
              <a:t/>
            </a:r>
            <a:br>
              <a:rPr lang="ro-RO" sz="1000" dirty="0" smtClean="0"/>
            </a:br>
            <a:r>
              <a:rPr lang="ro-RO" sz="1000" dirty="0" smtClean="0"/>
              <a:t>Proba de evaluare a competenţelor digitale</a:t>
            </a:r>
            <a:r>
              <a:rPr lang="en-US" sz="1000" dirty="0" smtClean="0"/>
              <a:t> – document de </a:t>
            </a:r>
            <a:r>
              <a:rPr lang="en-US" sz="1000" dirty="0" err="1" smtClean="0"/>
              <a:t>lucru</a:t>
            </a:r>
            <a:endParaRPr lang="en-US" sz="1000" dirty="0" smtClean="0"/>
          </a:p>
        </p:txBody>
      </p:sp>
      <p:sp>
        <p:nvSpPr>
          <p:cNvPr id="3075" name="Rectangle 3"/>
          <p:cNvSpPr>
            <a:spLocks noGrp="1" noChangeArrowheads="1"/>
          </p:cNvSpPr>
          <p:nvPr>
            <p:ph type="body" sz="half" idx="1"/>
          </p:nvPr>
        </p:nvSpPr>
        <p:spPr>
          <a:xfrm>
            <a:off x="457200" y="1676400"/>
            <a:ext cx="4267200" cy="4648200"/>
          </a:xfrm>
        </p:spPr>
        <p:txBody>
          <a:bodyPr/>
          <a:lstStyle/>
          <a:p>
            <a:pPr marL="0" indent="282575" algn="just">
              <a:lnSpc>
                <a:spcPct val="80000"/>
              </a:lnSpc>
              <a:buFontTx/>
              <a:buNone/>
            </a:pPr>
            <a:r>
              <a:rPr lang="ro-RO" sz="1200" smtClean="0"/>
              <a:t>Milenii la rând oamenii nu au înţeles prea bine mişcarea. Până acum câteva secole, călătoria cu 60 km/h într-o cabină închisă părea imposibilă. Iată cum era argumentată această imposibilitate:</a:t>
            </a:r>
            <a:endParaRPr lang="it-IT" sz="1200" smtClean="0"/>
          </a:p>
          <a:p>
            <a:pPr marL="0" indent="282575" algn="just">
              <a:lnSpc>
                <a:spcPct val="80000"/>
              </a:lnSpc>
              <a:buFontTx/>
              <a:buNone/>
            </a:pPr>
            <a:r>
              <a:rPr lang="it-IT" sz="1200" smtClean="0"/>
              <a:t>“</a:t>
            </a:r>
            <a:r>
              <a:rPr lang="ro-RO" sz="1200" smtClean="0"/>
              <a:t>Aerul ar presa pe peretele din spatele cabinei. Cei aflaţi pe locurile din faţă s-ar sufoca din lipsa de aer, iar cei aflaţi în spate nu ar putea respira aerul prea concentrat!</a:t>
            </a:r>
            <a:r>
              <a:rPr lang="it-IT" sz="1200" smtClean="0"/>
              <a:t>”. Paşi importanţi în înţelegerea mişcării au fost făcuţi de Galilei şi Newton în secolul XVII.</a:t>
            </a:r>
          </a:p>
          <a:p>
            <a:pPr marL="0" indent="282575" algn="just">
              <a:lnSpc>
                <a:spcPct val="80000"/>
              </a:lnSpc>
              <a:buFontTx/>
              <a:buNone/>
            </a:pPr>
            <a:r>
              <a:rPr lang="it-IT" sz="1200" smtClean="0"/>
              <a:t>Astăzi înţelegem mult mai bine mişcarea. Astfel, ne permitem să călătorim confortabil zburând cu 1000 km/h! […]</a:t>
            </a:r>
          </a:p>
          <a:p>
            <a:pPr marL="0" indent="282575" algn="just">
              <a:lnSpc>
                <a:spcPct val="80000"/>
              </a:lnSpc>
              <a:buFontTx/>
              <a:buNone/>
            </a:pPr>
            <a:r>
              <a:rPr lang="it-IT" sz="1200" smtClean="0"/>
              <a:t>Prezentarea</a:t>
            </a:r>
            <a:r>
              <a:rPr lang="ro-RO" sz="1200" smtClean="0"/>
              <a:t> unor valori numerice fără precizarea unităţilor de măsură poate produce confuzii. În caseta din figură este prezentată păţania celor de la NASA (National Aeronautics and Space Administration - Admin</a:t>
            </a:r>
            <a:r>
              <a:rPr lang="en-GB" sz="1200" smtClean="0"/>
              <a:t>i</a:t>
            </a:r>
            <a:r>
              <a:rPr lang="ro-RO" sz="1200" smtClean="0"/>
              <a:t>straţia aeronautică şi Spaţială Naţională). O misiune de sute de milioane de dolari a fost ratată din cauza unei neînţelegeri asupra unităţilor de măsură!</a:t>
            </a:r>
            <a:endParaRPr lang="it-IT" sz="1200" smtClean="0"/>
          </a:p>
          <a:p>
            <a:pPr marL="0" indent="282575" algn="just">
              <a:lnSpc>
                <a:spcPct val="80000"/>
              </a:lnSpc>
              <a:buFontTx/>
              <a:buNone/>
            </a:pPr>
            <a:r>
              <a:rPr lang="it-IT" sz="1200" smtClean="0"/>
              <a:t>În 1999, sonda spaţială Mars Climate Orbiter s-a dezintegrat în apropierea planetei Marte pentru că o echipă de tehnicieni a efectuat calculele de apropiere în metri iar altă echipă le-a interpretat ca fiind  picioare! (1 picior= 0,3038 m).</a:t>
            </a:r>
            <a:endParaRPr lang="en-US" sz="1200" smtClean="0"/>
          </a:p>
        </p:txBody>
      </p:sp>
      <p:pic>
        <p:nvPicPr>
          <p:cNvPr id="3076" name="Content Placeholder 5" descr="comp_i.jpg"/>
          <p:cNvPicPr>
            <a:picLocks noGrp="1" noChangeAspect="1"/>
          </p:cNvPicPr>
          <p:nvPr>
            <p:ph sz="half" idx="2"/>
          </p:nvPr>
        </p:nvPicPr>
        <p:blipFill>
          <a:blip r:embed="rId2" cstate="print"/>
          <a:srcRect/>
          <a:stretch>
            <a:fillRect/>
          </a:stretch>
        </p:blipFill>
        <p:spPr>
          <a:xfrm>
            <a:off x="5334000" y="2057400"/>
            <a:ext cx="2733675" cy="2733675"/>
          </a:xfr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4"/>
          <p:cNvSpPr>
            <a:spLocks noGrp="1" noChangeArrowheads="1"/>
          </p:cNvSpPr>
          <p:nvPr>
            <p:ph type="title" idx="4294967295"/>
          </p:nvPr>
        </p:nvSpPr>
        <p:spPr>
          <a:xfrm>
            <a:off x="0" y="274638"/>
            <a:ext cx="5791200" cy="1143000"/>
          </a:xfrm>
        </p:spPr>
        <p:txBody>
          <a:bodyPr/>
          <a:lstStyle/>
          <a:p>
            <a:pPr marL="446088" algn="l" eaLnBrk="1" hangingPunct="1"/>
            <a:r>
              <a:rPr lang="ro-RO" sz="1000" dirty="0" smtClean="0"/>
              <a:t>Examenul de </a:t>
            </a:r>
            <a:r>
              <a:rPr lang="ro-RO" sz="1000" dirty="0" smtClean="0"/>
              <a:t>bacalaureat 2012</a:t>
            </a:r>
            <a:r>
              <a:rPr lang="ro-RO" sz="1000" dirty="0" smtClean="0"/>
              <a:t/>
            </a:r>
            <a:br>
              <a:rPr lang="ro-RO" sz="1000" dirty="0" smtClean="0"/>
            </a:br>
            <a:r>
              <a:rPr lang="ro-RO" sz="1000" dirty="0" smtClean="0"/>
              <a:t>Proba de evaluare a competenţelor digitale</a:t>
            </a:r>
            <a:r>
              <a:rPr lang="en-US" sz="1000" dirty="0" smtClean="0"/>
              <a:t> – document de </a:t>
            </a:r>
            <a:r>
              <a:rPr lang="en-US" sz="1000" dirty="0" err="1" smtClean="0"/>
              <a:t>lucru</a:t>
            </a:r>
            <a:endParaRPr lang="en-US" sz="1000" dirty="0" smtClean="0"/>
          </a:p>
        </p:txBody>
      </p:sp>
      <p:sp>
        <p:nvSpPr>
          <p:cNvPr id="6147" name="Rectangle 3"/>
          <p:cNvSpPr>
            <a:spLocks noGrp="1" noChangeArrowheads="1"/>
          </p:cNvSpPr>
          <p:nvPr>
            <p:ph type="body" sz="half" idx="4294967295"/>
          </p:nvPr>
        </p:nvSpPr>
        <p:spPr>
          <a:xfrm>
            <a:off x="533400" y="1295400"/>
            <a:ext cx="7696200" cy="4953000"/>
          </a:xfrm>
        </p:spPr>
        <p:txBody>
          <a:bodyPr/>
          <a:lstStyle/>
          <a:p>
            <a:pPr algn="just">
              <a:buFontTx/>
              <a:buNone/>
            </a:pPr>
            <a:r>
              <a:rPr lang="ro-RO" sz="1200" smtClean="0"/>
              <a:t>Alte provocări:</a:t>
            </a:r>
          </a:p>
          <a:p>
            <a:pPr algn="just">
              <a:buFontTx/>
              <a:buNone/>
            </a:pPr>
            <a:r>
              <a:rPr lang="ro-RO" sz="1200" smtClean="0"/>
              <a:t>1. Scrie în notație științifică, folosind unități SI</a:t>
            </a:r>
            <a:r>
              <a:rPr lang="ro-RO" sz="1200" i="1" smtClean="0"/>
              <a:t>:</a:t>
            </a:r>
            <a:r>
              <a:rPr lang="ro-RO" sz="1200" smtClean="0"/>
              <a:t> </a:t>
            </a:r>
            <a:endParaRPr lang="ro-RO" sz="1200" b="1" smtClean="0"/>
          </a:p>
          <a:p>
            <a:pPr lvl="1" algn="just">
              <a:buFont typeface="Arial" charset="0"/>
              <a:buAutoNum type="alphaLcParenR"/>
            </a:pPr>
            <a:r>
              <a:rPr lang="ro-RO" sz="1200" smtClean="0"/>
              <a:t>viteza luminii în vid;</a:t>
            </a:r>
            <a:endParaRPr lang="ro-RO" sz="1200" b="1" smtClean="0"/>
          </a:p>
          <a:p>
            <a:pPr lvl="1" algn="just">
              <a:buFont typeface="Arial" charset="0"/>
              <a:buAutoNum type="alphaLcParenR"/>
            </a:pPr>
            <a:r>
              <a:rPr lang="ro-RO" sz="1200" smtClean="0"/>
              <a:t>durata unui an;</a:t>
            </a:r>
          </a:p>
          <a:p>
            <a:pPr lvl="1" algn="just">
              <a:buFont typeface="Arial" charset="0"/>
              <a:buAutoNum type="alphaLcParenR"/>
            </a:pPr>
            <a:r>
              <a:rPr lang="ro-RO" sz="1200" smtClean="0"/>
              <a:t>distanța pe care o parcurge lumina într-un an.</a:t>
            </a:r>
          </a:p>
          <a:p>
            <a:pPr algn="just">
              <a:buFontTx/>
              <a:buNone/>
            </a:pPr>
            <a:r>
              <a:rPr lang="ro-RO" sz="1200" smtClean="0"/>
              <a:t>2. Cifrele sigure ale unui număr, plus încă una care este estimată, reprezintă cifrele semnificative ale acestui număr. Rezultatele calculelor nu trebuie să aibă mai multe cifre semnificative decât cele mai imprecise date folosite. Folosind o riglă gradată în mm:</a:t>
            </a:r>
            <a:endParaRPr lang="ro-RO" sz="1200" b="1" smtClean="0"/>
          </a:p>
          <a:p>
            <a:pPr lvl="1" algn="just">
              <a:buFont typeface="Arial" charset="0"/>
              <a:buAutoNum type="alphaLcParenR"/>
            </a:pPr>
            <a:r>
              <a:rPr lang="ro-RO" sz="1200" smtClean="0"/>
              <a:t>cu câte cifre semnificative poți măsura lungimea unei coli de scris?</a:t>
            </a:r>
            <a:endParaRPr lang="ro-RO" sz="1200" b="1" smtClean="0"/>
          </a:p>
          <a:p>
            <a:pPr lvl="1" algn="just">
              <a:buFont typeface="Arial" charset="0"/>
              <a:buAutoNum type="alphaLcParenR"/>
            </a:pPr>
            <a:r>
              <a:rPr lang="ro-RO" sz="1200" smtClean="0"/>
              <a:t>cu câte cifre semnificative poți prezenta aria foii?</a:t>
            </a:r>
            <a:endParaRPr lang="ro-RO" sz="1200" b="1" smtClean="0"/>
          </a:p>
          <a:p>
            <a:pPr lvl="1" algn="just">
              <a:buFont typeface="Arial" charset="0"/>
              <a:buAutoNum type="alphaLcParenR"/>
            </a:pPr>
            <a:r>
              <a:rPr lang="ro-RO" sz="1200" smtClean="0"/>
              <a:t>măsoară lungimea și lățimea colii.</a:t>
            </a:r>
            <a:endParaRPr lang="ro-RO" sz="1200" b="1" smtClean="0"/>
          </a:p>
          <a:p>
            <a:pPr algn="just">
              <a:buFontTx/>
              <a:buNone/>
            </a:pPr>
            <a:r>
              <a:rPr lang="ro-RO" sz="1200" smtClean="0"/>
              <a:t>3.  Care dintre următoarele situații sunt posibile?</a:t>
            </a:r>
            <a:endParaRPr lang="ro-RO" sz="1200" b="1" smtClean="0"/>
          </a:p>
          <a:p>
            <a:pPr lvl="1" algn="just">
              <a:buFont typeface="Arial" charset="0"/>
              <a:buAutoNum type="alphaLcParenR"/>
            </a:pPr>
            <a:r>
              <a:rPr lang="ro-RO" sz="1200" smtClean="0"/>
              <a:t>viteza unui corp să fie la un moment dat nulă, iar accelerația nenulă;</a:t>
            </a:r>
            <a:endParaRPr lang="ro-RO" sz="1200" b="1" smtClean="0"/>
          </a:p>
          <a:p>
            <a:pPr lvl="1" algn="just">
              <a:buFont typeface="Arial" charset="0"/>
              <a:buAutoNum type="alphaLcParenR"/>
            </a:pPr>
            <a:r>
              <a:rPr lang="ro-RO" sz="1200" smtClean="0"/>
              <a:t>viteza și accelerația unui corp să aibă aceeași orientare;</a:t>
            </a:r>
            <a:endParaRPr lang="ro-RO" sz="1200" b="1" smtClean="0"/>
          </a:p>
          <a:p>
            <a:pPr lvl="1" algn="just">
              <a:buFont typeface="Arial" charset="0"/>
              <a:buAutoNum type="alphaLcParenR"/>
            </a:pPr>
            <a:r>
              <a:rPr lang="ro-RO" sz="1200" smtClean="0"/>
              <a:t>viteza și accelerația unui corp să aibă aceeași direcție, dar sensuri contrare;</a:t>
            </a:r>
            <a:endParaRPr lang="ro-RO" sz="1200" b="1" smtClean="0"/>
          </a:p>
          <a:p>
            <a:pPr lvl="1" algn="just">
              <a:buFont typeface="Arial" charset="0"/>
              <a:buAutoNum type="alphaLcParenR"/>
            </a:pPr>
            <a:r>
              <a:rPr lang="ro-RO" sz="1200" smtClean="0"/>
              <a:t>un corp să se miște înainte, iar accelerația acestuia să fie orientată lateral</a:t>
            </a:r>
            <a:r>
              <a:rPr lang="en-GB" sz="1200" smtClean="0"/>
              <a:t>.</a:t>
            </a:r>
            <a:endParaRPr lang="ro-RO" sz="1200" smtClean="0"/>
          </a:p>
          <a:p>
            <a:pPr algn="just">
              <a:buFontTx/>
              <a:buNone/>
            </a:pPr>
            <a:r>
              <a:rPr lang="ro-RO" sz="1200" smtClean="0"/>
              <a:t> </a:t>
            </a:r>
          </a:p>
          <a:p>
            <a:pPr eaLnBrk="1" hangingPunct="1">
              <a:buFontTx/>
              <a:buNone/>
            </a:pPr>
            <a:endParaRPr lang="en-US" sz="1200" smtClean="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62</TotalTime>
  <Words>407</Words>
  <Application>Microsoft Office PowerPoint</Application>
  <PresentationFormat>On-screen Show (4:3)</PresentationFormat>
  <Paragraphs>25</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Default Design</vt:lpstr>
      <vt:lpstr>MECANICA   NEWTONIANĂ </vt:lpstr>
      <vt:lpstr>Examenul de bacalaureat 2012 Proba de evaluare a competenţelor digitale – document de lucru</vt:lpstr>
      <vt:lpstr>Examenul de bacalaureat 2012 Proba de evaluare a competenţelor digitale – document de lucru</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Digitale</dc:creator>
  <cp:lastModifiedBy>Guest</cp:lastModifiedBy>
  <cp:revision>24</cp:revision>
  <cp:lastPrinted>1601-01-01T00:00:00Z</cp:lastPrinted>
  <dcterms:created xsi:type="dcterms:W3CDTF">1601-01-01T00:00:00Z</dcterms:created>
  <dcterms:modified xsi:type="dcterms:W3CDTF">2012-03-08T12:34:11Z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

<file path=docProps/thumbnail.jpeg>
</file>